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0" r:id="rId4"/>
    <p:sldId id="292" r:id="rId5"/>
    <p:sldId id="274" r:id="rId6"/>
    <p:sldId id="284" r:id="rId7"/>
    <p:sldId id="283" r:id="rId8"/>
    <p:sldId id="257" r:id="rId9"/>
    <p:sldId id="282" r:id="rId10"/>
    <p:sldId id="273" r:id="rId11"/>
    <p:sldId id="275" r:id="rId12"/>
    <p:sldId id="288" r:id="rId13"/>
    <p:sldId id="289" r:id="rId14"/>
    <p:sldId id="290" r:id="rId15"/>
    <p:sldId id="281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16727CAD-EDBB-4CC6-B112-BB247D1B7C55}">
          <p14:sldIdLst>
            <p14:sldId id="256"/>
            <p14:sldId id="258"/>
            <p14:sldId id="270"/>
            <p14:sldId id="292"/>
            <p14:sldId id="274"/>
            <p14:sldId id="284"/>
            <p14:sldId id="283"/>
            <p14:sldId id="257"/>
            <p14:sldId id="282"/>
            <p14:sldId id="273"/>
            <p14:sldId id="275"/>
            <p14:sldId id="288"/>
            <p14:sldId id="289"/>
            <p14:sldId id="290"/>
            <p14:sldId id="281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96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454" autoAdjust="0"/>
  </p:normalViewPr>
  <p:slideViewPr>
    <p:cSldViewPr snapToGrid="0">
      <p:cViewPr>
        <p:scale>
          <a:sx n="78" d="100"/>
          <a:sy n="78" d="100"/>
        </p:scale>
        <p:origin x="6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Blur radius="22"/>
                    </a14:imgEffect>
                  </a14:imgLayer>
                </a14:imgProps>
              </a:ext>
            </a:extLst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xxaz548/ltinsyin3ohutla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KXEx1uieJ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07067" y="2337118"/>
            <a:ext cx="7766936" cy="1646302"/>
          </a:xfrm>
        </p:spPr>
        <p:txBody>
          <a:bodyPr/>
          <a:lstStyle/>
          <a:p>
            <a:pPr algn="ctr"/>
            <a:r>
              <a:rPr lang="ar-SA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AA-GALAXY-Bold" panose="02000800000000000000" pitchFamily="2" charset="0"/>
                <a:cs typeface="KufiStandardGK" pitchFamily="2" charset="-78"/>
              </a:rPr>
              <a:t>أسبوع الفضاء العالمي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4" y="326107"/>
            <a:ext cx="1670304" cy="1898073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40" y="411864"/>
            <a:ext cx="2325988" cy="1245857"/>
          </a:xfrm>
          <a:prstGeom prst="rect">
            <a:avLst/>
          </a:prstGeom>
          <a:effectLst>
            <a:glow rad="90289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مربع نص 12"/>
          <p:cNvSpPr txBox="1"/>
          <p:nvPr/>
        </p:nvSpPr>
        <p:spPr>
          <a:xfrm>
            <a:off x="3527003" y="1046574"/>
            <a:ext cx="349244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</a:rPr>
              <a:t>المملكة العربية السعودية</a:t>
            </a:r>
          </a:p>
          <a:p>
            <a:pPr algn="ctr" rtl="1"/>
            <a:r>
              <a:rPr lang="ar-SA" dirty="0">
                <a:solidFill>
                  <a:schemeClr val="bg1"/>
                </a:solidFill>
              </a:rPr>
              <a:t>وزارة التعليم</a:t>
            </a:r>
          </a:p>
          <a:p>
            <a:pPr algn="ctr" rtl="1"/>
            <a:r>
              <a:rPr lang="ar-SA" dirty="0">
                <a:solidFill>
                  <a:schemeClr val="bg1"/>
                </a:solidFill>
              </a:rPr>
              <a:t>الإدارة العامة للتعليم بمنطقة الجوف</a:t>
            </a:r>
          </a:p>
          <a:p>
            <a:pPr algn="ctr" rtl="1"/>
            <a:r>
              <a:rPr lang="ar-SA" dirty="0">
                <a:solidFill>
                  <a:schemeClr val="bg1"/>
                </a:solidFill>
              </a:rPr>
              <a:t>الابتدائية الواحدة والعشرون</a:t>
            </a:r>
          </a:p>
          <a:p>
            <a:pPr algn="ctr" rtl="1"/>
            <a:r>
              <a:rPr lang="ar-SA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1FD48170-F9A2-DE4F-917F-1B74BCE1C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رائدة النشاط/وفاء الراشد                               مشرفة النشاط / كوثر الفياض</a:t>
            </a:r>
          </a:p>
        </p:txBody>
      </p:sp>
    </p:spTree>
    <p:extLst>
      <p:ext uri="{BB962C8B-B14F-4D97-AF65-F5344CB8AC3E}">
        <p14:creationId xmlns:p14="http://schemas.microsoft.com/office/powerpoint/2010/main" val="423666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34584" y="448773"/>
            <a:ext cx="8596668" cy="67407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اعلان أسبوع الفضاء والاستدامة</a:t>
            </a:r>
          </a:p>
        </p:txBody>
      </p:sp>
      <p:sp>
        <p:nvSpPr>
          <p:cNvPr id="8" name="دائرة مجوفة 7">
            <a:extLst>
              <a:ext uri="{FF2B5EF4-FFF2-40B4-BE49-F238E27FC236}">
                <a16:creationId xmlns:a16="http://schemas.microsoft.com/office/drawing/2014/main" id="{D556EE9C-470C-381B-3FBF-A31A38B13443}"/>
              </a:ext>
            </a:extLst>
          </p:cNvPr>
          <p:cNvSpPr/>
          <p:nvPr/>
        </p:nvSpPr>
        <p:spPr>
          <a:xfrm>
            <a:off x="9886950" y="1321573"/>
            <a:ext cx="614363" cy="674077"/>
          </a:xfrm>
          <a:prstGeom prst="donut">
            <a:avLst>
              <a:gd name="adj" fmla="val 9637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50F4E7A-3C63-3E6D-217B-0812DA9A381E}"/>
              </a:ext>
            </a:extLst>
          </p:cNvPr>
          <p:cNvSpPr/>
          <p:nvPr/>
        </p:nvSpPr>
        <p:spPr>
          <a:xfrm>
            <a:off x="2653393" y="3151413"/>
            <a:ext cx="6033407" cy="3257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6DE7255-988C-11F5-8D2B-8896B3D3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43" y="1240971"/>
            <a:ext cx="5976257" cy="5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34584" y="448773"/>
            <a:ext cx="8596668" cy="67407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اذاعه مدرسيه</a:t>
            </a:r>
          </a:p>
        </p:txBody>
      </p:sp>
      <p:sp>
        <p:nvSpPr>
          <p:cNvPr id="8" name="دائرة مجوفة 7">
            <a:extLst>
              <a:ext uri="{FF2B5EF4-FFF2-40B4-BE49-F238E27FC236}">
                <a16:creationId xmlns:a16="http://schemas.microsoft.com/office/drawing/2014/main" id="{8174FF60-11E2-CA4B-529A-BE68D669857A}"/>
              </a:ext>
            </a:extLst>
          </p:cNvPr>
          <p:cNvSpPr/>
          <p:nvPr/>
        </p:nvSpPr>
        <p:spPr>
          <a:xfrm>
            <a:off x="10335946" y="1194290"/>
            <a:ext cx="765441" cy="674077"/>
          </a:xfrm>
          <a:prstGeom prst="donut">
            <a:avLst>
              <a:gd name="adj" fmla="val 9637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>
              <a:solidFill>
                <a:schemeClr val="tx1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B4FF5E0-D3A5-BE91-58E5-9428C7EC95FE}"/>
              </a:ext>
            </a:extLst>
          </p:cNvPr>
          <p:cNvSpPr/>
          <p:nvPr/>
        </p:nvSpPr>
        <p:spPr>
          <a:xfrm>
            <a:off x="1828174" y="1531327"/>
            <a:ext cx="8303078" cy="506541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65FCAC9-DF24-D0E0-E606-73B6853F4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74" y="1632858"/>
            <a:ext cx="80286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34584" y="448773"/>
            <a:ext cx="8596668" cy="67407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حائط الكتروني </a:t>
            </a:r>
          </a:p>
        </p:txBody>
      </p:sp>
      <p:sp>
        <p:nvSpPr>
          <p:cNvPr id="3" name="مستطيل: زوايا مستديرة 2">
            <a:hlinkClick r:id="rId2"/>
            <a:extLst>
              <a:ext uri="{FF2B5EF4-FFF2-40B4-BE49-F238E27FC236}">
                <a16:creationId xmlns:a16="http://schemas.microsoft.com/office/drawing/2014/main" id="{942554E3-177E-4310-B83B-1294962C94CE}"/>
              </a:ext>
            </a:extLst>
          </p:cNvPr>
          <p:cNvSpPr/>
          <p:nvPr/>
        </p:nvSpPr>
        <p:spPr>
          <a:xfrm>
            <a:off x="2081893" y="1608364"/>
            <a:ext cx="7756071" cy="4710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/>
              <a:t>https://padlet.com/axxaz548/ltinsyin3ohutla3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892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167042" y="751114"/>
            <a:ext cx="6072230" cy="1588622"/>
          </a:xfr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dirty="0"/>
              <a:t>بسم الله الرحمن الرحيم 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95603" y="2857496"/>
            <a:ext cx="6652553" cy="3500462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ar-SA" sz="2800" dirty="0"/>
          </a:p>
          <a:p>
            <a:pPr algn="ctr"/>
            <a:r>
              <a:rPr lang="ar-SA" sz="2800" dirty="0"/>
              <a:t>الابتدائية 21 </a:t>
            </a:r>
            <a:r>
              <a:rPr lang="ar-SA" sz="2800" dirty="0" err="1"/>
              <a:t>بسكاكا</a:t>
            </a:r>
            <a:r>
              <a:rPr lang="ar-SA" sz="2800" dirty="0"/>
              <a:t> </a:t>
            </a:r>
          </a:p>
          <a:p>
            <a:pPr algn="ctr"/>
            <a:r>
              <a:rPr lang="ar-SA" sz="2800" dirty="0"/>
              <a:t>ورشة الفضاء في معملي </a:t>
            </a:r>
            <a:endParaRPr lang="en-US" sz="2800" dirty="0"/>
          </a:p>
          <a:p>
            <a:pPr algn="ctr"/>
            <a:r>
              <a:rPr lang="ar-SA" sz="2800" dirty="0"/>
              <a:t>إعداد وتنفيذ المعلمتان / منى عطا الله السيف </a:t>
            </a:r>
          </a:p>
          <a:p>
            <a:pPr algn="ctr"/>
            <a:r>
              <a:rPr lang="ar-SA" sz="2800" dirty="0"/>
              <a:t>                                              أمينة سعود العنزي </a:t>
            </a:r>
          </a:p>
          <a:p>
            <a:pPr algn="ctr"/>
            <a:r>
              <a:rPr lang="ar-SA" sz="2800" dirty="0"/>
              <a:t>رائدة النشاط /  وفاء هزيم الراشد</a:t>
            </a:r>
          </a:p>
          <a:p>
            <a:pPr algn="ctr"/>
            <a:r>
              <a:rPr lang="ar-SA" sz="2800" dirty="0"/>
              <a:t>مديرة المدرسة/ نوال حمود الحمود</a:t>
            </a:r>
          </a:p>
        </p:txBody>
      </p:sp>
    </p:spTree>
    <p:extLst>
      <p:ext uri="{BB962C8B-B14F-4D97-AF65-F5344CB8AC3E}">
        <p14:creationId xmlns:p14="http://schemas.microsoft.com/office/powerpoint/2010/main" val="404211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>
            <a:extLst>
              <a:ext uri="{FF2B5EF4-FFF2-40B4-BE49-F238E27FC236}">
                <a16:creationId xmlns:a16="http://schemas.microsoft.com/office/drawing/2014/main" id="{7AC4B536-404A-84D1-5AD4-9413FF32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757" y="173150"/>
            <a:ext cx="7381784" cy="65116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/>
            <a:r>
              <a:rPr lang="ar-SA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ar-SA" sz="1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تقرير عن برنامج</a:t>
            </a:r>
            <a:r>
              <a:rPr lang="ar-SA" sz="1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notype Koufi" pitchFamily="2" charset="-78"/>
              </a:rPr>
              <a:t>اسم البرنامج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أسبوع الفضاء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4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ar-SA" sz="1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الفضاء والاستدامة </a:t>
            </a:r>
            <a:r>
              <a:rPr lang="ar-SA" sz="14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notype Koufi" pitchFamily="2" charset="-78"/>
              </a:rPr>
              <a:t>تاريخ التنفيذ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 /  2  / 1444 هـ</a:t>
            </a:r>
            <a:r>
              <a:rPr lang="ar-SA" sz="1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الى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3 \  3  \   1444 هـ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notype Koufi" pitchFamily="2" charset="-78"/>
              </a:rPr>
              <a:t>المستفيدات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4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طالبات المدرسة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notype Koufi" pitchFamily="2" charset="-78"/>
              </a:rPr>
              <a:t>المجال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/>
            <a:r>
              <a:rPr lang="ar-SA" sz="1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إقامة فعاليات حول الفضاء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notype Koufi" pitchFamily="2" charset="-78"/>
              </a:rPr>
              <a:t>أهداف البرنامج:-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Clr>
                <a:srgbClr val="00B050"/>
              </a:buClr>
              <a:buSzPts val="1400"/>
              <a:buFont typeface="+mj-lt"/>
              <a:buAutoNum type="arabicPeriod"/>
              <a:tabLst>
                <a:tab pos="116205" algn="l"/>
              </a:tabLst>
            </a:pPr>
            <a:r>
              <a:rPr lang="ar-SA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المشاركة في أسبوع الفضاء 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Clr>
                <a:srgbClr val="00B050"/>
              </a:buClr>
              <a:buSzPts val="1400"/>
              <a:buFont typeface="+mj-lt"/>
              <a:buAutoNum type="arabicPeriod"/>
              <a:tabLst>
                <a:tab pos="116205" algn="l"/>
              </a:tabLst>
            </a:pPr>
            <a:r>
              <a:rPr lang="ar-SA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التعريف بأهمية الفضاء للفئة الناشئة.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Clr>
                <a:srgbClr val="00B050"/>
              </a:buClr>
              <a:buSzPts val="1400"/>
              <a:buFont typeface="+mj-lt"/>
              <a:buAutoNum type="arabicPeriod"/>
              <a:tabLst>
                <a:tab pos="116205" algn="l"/>
              </a:tabLst>
            </a:pPr>
            <a:r>
              <a:rPr lang="ar-SA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تنمية التفكير والخيال الإبداعي والفضاء العلمي 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9745" algn="r" rtl="1"/>
            <a:r>
              <a:rPr lang="ar-SA" sz="18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9745" algn="r" rtl="1"/>
            <a:r>
              <a:rPr lang="ar-SA" sz="18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r" rtl="1"/>
            <a:r>
              <a:rPr lang="ar-SA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onotype Koufi" pitchFamily="2" charset="-78"/>
              </a:rPr>
              <a:t>نبذة عن آلية تنفيذ البرنامج:-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40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تنفيذ فعاليات متعددة حول الفضاء.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إقامة معرض مصغر للفضاء.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نشر العمل عبر شاشات المدرسة 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إقامة إذاعة صباحيه خلال الأسبوع حول الفضاء.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ar-SA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نشر مشاركات الطالبات عبر قنوات المدرسة الاعلامية.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r" rtl="1"/>
            <a:r>
              <a:rPr lang="ar-SA" sz="140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2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112182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صور عن </a:t>
            </a:r>
            <a:r>
              <a:rPr lang="ar-SA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الفضاءوالاستدامة</a:t>
            </a:r>
            <a:endParaRPr lang="ar-SA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CA89B0E-8E39-A84B-E2E4-B8914F47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28" y="895781"/>
            <a:ext cx="3374571" cy="2655683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23974B8-A95A-84AB-293F-B0E856A1F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431" y="895781"/>
            <a:ext cx="2713264" cy="2784022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E6849DF-119A-07DD-6D5F-AB1FAB647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314" y="1012371"/>
            <a:ext cx="2200384" cy="2667432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459BE29-6799-789A-52A4-7C846FA95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400" y="3957388"/>
            <a:ext cx="4342900" cy="278402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CBE763-6AA9-AAB6-0961-93A34DB6E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0243" y="1012371"/>
            <a:ext cx="3804557" cy="290061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26378C-68B6-981B-8C91-C84C8DD37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509" y="4225285"/>
            <a:ext cx="3356712" cy="2632715"/>
          </a:xfrm>
          <a:prstGeom prst="rect">
            <a:avLst/>
          </a:prstGeom>
        </p:spPr>
      </p:pic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640B5CA-9DCC-0E1E-81BB-2F81B6A38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30" y="4225284"/>
            <a:ext cx="3041931" cy="26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1112182" y="74746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فيديوعن</a:t>
            </a:r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ar-SA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الفضاءوالاستدامة</a:t>
            </a:r>
            <a:endParaRPr lang="ar-SA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مستطيل: زوايا مستديرة 3">
            <a:hlinkClick r:id="rId2"/>
            <a:extLst>
              <a:ext uri="{FF2B5EF4-FFF2-40B4-BE49-F238E27FC236}">
                <a16:creationId xmlns:a16="http://schemas.microsoft.com/office/drawing/2014/main" id="{7A0D4EF3-C69D-6E69-7E74-120DFA37C6DE}"/>
              </a:ext>
            </a:extLst>
          </p:cNvPr>
          <p:cNvSpPr/>
          <p:nvPr/>
        </p:nvSpPr>
        <p:spPr>
          <a:xfrm>
            <a:off x="2424793" y="1583871"/>
            <a:ext cx="6392636" cy="449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>
                <a:solidFill>
                  <a:srgbClr val="FF0000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https://youtu.be/yKXEx1uieJg</a:t>
            </a:r>
            <a:endParaRPr lang="ar-SA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76C9818-B624-F198-BA3D-AF3EB3423120}"/>
              </a:ext>
            </a:extLst>
          </p:cNvPr>
          <p:cNvSpPr/>
          <p:nvPr/>
        </p:nvSpPr>
        <p:spPr>
          <a:xfrm>
            <a:off x="8939893" y="1036864"/>
            <a:ext cx="2743200" cy="1338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</a:t>
            </a:r>
            <a:r>
              <a:rPr lang="ar-SA" dirty="0">
                <a:solidFill>
                  <a:srgbClr val="FF0000"/>
                </a:solidFill>
              </a:rPr>
              <a:t>ول رائد فضاء عربي </a:t>
            </a:r>
          </a:p>
        </p:txBody>
      </p:sp>
    </p:spTree>
    <p:extLst>
      <p:ext uri="{BB962C8B-B14F-4D97-AF65-F5344CB8AC3E}">
        <p14:creationId xmlns:p14="http://schemas.microsoft.com/office/powerpoint/2010/main" val="31316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1471897" y="3605683"/>
            <a:ext cx="7766936" cy="125939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endParaRPr lang="ar-SA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1897" y="1156368"/>
            <a:ext cx="8095129" cy="98488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normalizeH="0" baseline="0" dirty="0">
                <a:ln/>
                <a:solidFill>
                  <a:schemeClr val="bg1"/>
                </a:solidFill>
                <a:latin typeface="Arial" panose="020B0604020202020204" pitchFamily="34" charset="0"/>
              </a:rPr>
              <a:t>الاستدامة والفضاء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" sz="3200" dirty="0"/>
              <a:t>space and sustainability</a:t>
            </a:r>
            <a:endParaRPr kumimoji="0" lang="ar-SA" altLang="ar-SA" sz="3200" b="1" i="0" u="none" strike="noStrike" normalizeH="0" baseline="0" dirty="0">
              <a:ln/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DC731820-82FA-41D3-2772-A71826FBD7DA}"/>
              </a:ext>
            </a:extLst>
          </p:cNvPr>
          <p:cNvSpPr txBox="1">
            <a:spLocks/>
          </p:cNvSpPr>
          <p:nvPr/>
        </p:nvSpPr>
        <p:spPr>
          <a:xfrm>
            <a:off x="1471897" y="411719"/>
            <a:ext cx="7766936" cy="791728"/>
          </a:xfrm>
          <a:prstGeom prst="rect">
            <a:avLst/>
          </a:prstGeom>
        </p:spPr>
        <p:txBody>
          <a:bodyPr/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cs typeface="KufiStandardGK" pitchFamily="2" charset="-78"/>
              </a:rPr>
              <a:t>شعار أسبوع الفضاء العالمي ٢٠٢٢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7566DEB-1B43-4B35-59D0-B6843060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30" y="2447315"/>
            <a:ext cx="7510461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الجديد هذا العام ٢٠٢٢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7416053" y="1164700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 : عنوان الحدث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851B3A4-C6B1-7AAB-EBA2-EEDC4DB1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5" y="1840542"/>
            <a:ext cx="8596668" cy="98488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normalizeH="0" baseline="0" dirty="0">
                <a:ln/>
                <a:solidFill>
                  <a:schemeClr val="bg1"/>
                </a:solidFill>
                <a:latin typeface="Arial" panose="020B0604020202020204" pitchFamily="34" charset="0"/>
              </a:rPr>
              <a:t>الاستدامة والفضاء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" sz="3200" dirty="0"/>
              <a:t>space and sustainability</a:t>
            </a:r>
            <a:endParaRPr kumimoji="0" lang="ar-SA" altLang="ar-SA" sz="3200" b="1" i="0" u="none" strike="noStrike" normalizeH="0" baseline="0" dirty="0">
              <a:ln/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صورة 12" descr="صورة تحتوي على فتح&#10;&#10;تم إنشاء الوصف تلقائياً">
            <a:extLst>
              <a:ext uri="{FF2B5EF4-FFF2-40B4-BE49-F238E27FC236}">
                <a16:creationId xmlns:a16="http://schemas.microsoft.com/office/drawing/2014/main" id="{188D8B8F-C483-BD6C-F443-3D940CA2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36" y="2829292"/>
            <a:ext cx="3826329" cy="3807004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AF3D1A6E-7BF2-1D6C-8EF4-9693FE993893}"/>
              </a:ext>
            </a:extLst>
          </p:cNvPr>
          <p:cNvSpPr txBox="1">
            <a:spLocks/>
          </p:cNvSpPr>
          <p:nvPr/>
        </p:nvSpPr>
        <p:spPr>
          <a:xfrm>
            <a:off x="4699740" y="3388754"/>
            <a:ext cx="5750545" cy="9848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400" dirty="0"/>
              <a:t>لفكرة مستوحاة من كيفية ارتباط الاستدامة في الفضاء ، بكيفية استخدام البشرية للفضاء</a:t>
            </a:r>
            <a:endParaRPr lang="ar-S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80D3B2C8-11AC-7654-3BDE-93ADACFA1887}"/>
              </a:ext>
            </a:extLst>
          </p:cNvPr>
          <p:cNvSpPr txBox="1">
            <a:spLocks/>
          </p:cNvSpPr>
          <p:nvPr/>
        </p:nvSpPr>
        <p:spPr>
          <a:xfrm>
            <a:off x="4699739" y="4685275"/>
            <a:ext cx="5750545" cy="13236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400" dirty="0">
                <a:solidFill>
                  <a:schemeClr val="bg1"/>
                </a:solidFill>
              </a:rPr>
              <a:t>وذلك : كيف يمكن لاستكشاف الفضاء ورصد الأرض عن بُعد أن يساعد في إحداث التغيير لكوكبنا الأصلي.</a:t>
            </a:r>
            <a:endParaRPr lang="ar-SA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1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C1D9110-4B83-BCB6-98CA-47A2831B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27" y="671419"/>
            <a:ext cx="8554395" cy="551516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9BC586E-E433-3F32-1B5C-846ECA1C3712}"/>
              </a:ext>
            </a:extLst>
          </p:cNvPr>
          <p:cNvSpPr/>
          <p:nvPr/>
        </p:nvSpPr>
        <p:spPr>
          <a:xfrm>
            <a:off x="9878786" y="734786"/>
            <a:ext cx="1902278" cy="124913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تسجيل في الموقع</a:t>
            </a:r>
          </a:p>
        </p:txBody>
      </p:sp>
    </p:spTree>
    <p:extLst>
      <p:ext uri="{BB962C8B-B14F-4D97-AF65-F5344CB8AC3E}">
        <p14:creationId xmlns:p14="http://schemas.microsoft.com/office/powerpoint/2010/main" val="49658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34584" y="448773"/>
            <a:ext cx="8596668" cy="67407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التسجيل في الموقع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52D9147-6BA5-0AB6-54D1-94C822FEEB3E}"/>
              </a:ext>
            </a:extLst>
          </p:cNvPr>
          <p:cNvSpPr/>
          <p:nvPr/>
        </p:nvSpPr>
        <p:spPr>
          <a:xfrm>
            <a:off x="2465613" y="1534886"/>
            <a:ext cx="7151915" cy="4939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D16ABEF-4843-1904-9DBA-389150C28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61" y="1448940"/>
            <a:ext cx="7177167" cy="51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لعبة روليت, مقذوف&#10;&#10;تم إنشاء الوصف تلقائياً">
            <a:extLst>
              <a:ext uri="{FF2B5EF4-FFF2-40B4-BE49-F238E27FC236}">
                <a16:creationId xmlns:a16="http://schemas.microsoft.com/office/drawing/2014/main" id="{6E6D5F29-B9AD-3C4C-434F-34B39093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41" y="480782"/>
            <a:ext cx="3457456" cy="2948218"/>
          </a:xfrm>
          <a:prstGeom prst="rect">
            <a:avLst/>
          </a:prstGeom>
        </p:spPr>
      </p:pic>
      <p:pic>
        <p:nvPicPr>
          <p:cNvPr id="10244" name="Picture 4" descr="أهداف التنمية المستدامة | وزارة الاقتصاد - الإمارات العربية المتحدة">
            <a:extLst>
              <a:ext uri="{FF2B5EF4-FFF2-40B4-BE49-F238E27FC236}">
                <a16:creationId xmlns:a16="http://schemas.microsoft.com/office/drawing/2014/main" id="{35C655DE-D60E-C98C-E0DF-3A776FA1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41" y="0"/>
            <a:ext cx="8932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8964936" y="145296"/>
            <a:ext cx="2792518" cy="4423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أهداف الأمم المتحدة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851B3A4-C6B1-7AAB-EBA2-EEDC4DB1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757"/>
            <a:ext cx="4699739" cy="98488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normalizeH="0" baseline="0" dirty="0">
                <a:ln/>
                <a:solidFill>
                  <a:schemeClr val="bg1"/>
                </a:solidFill>
                <a:latin typeface="Arial" panose="020B0604020202020204" pitchFamily="34" charset="0"/>
              </a:rPr>
              <a:t>الاستدامة والفضاء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" sz="3200" dirty="0"/>
              <a:t>space and sustainability</a:t>
            </a:r>
            <a:endParaRPr kumimoji="0" lang="ar-SA" altLang="ar-SA" sz="3200" b="1" i="0" u="none" strike="noStrike" normalizeH="0" baseline="0" dirty="0">
              <a:ln/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صورة 12" descr="صورة تحتوي على فتح&#10;&#10;تم إنشاء الوصف تلقائياً">
            <a:extLst>
              <a:ext uri="{FF2B5EF4-FFF2-40B4-BE49-F238E27FC236}">
                <a16:creationId xmlns:a16="http://schemas.microsoft.com/office/drawing/2014/main" id="{188D8B8F-C483-BD6C-F443-3D940CA2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6" y="74192"/>
            <a:ext cx="3826329" cy="3807004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AF3D1A6E-7BF2-1D6C-8EF4-9693FE993893}"/>
              </a:ext>
            </a:extLst>
          </p:cNvPr>
          <p:cNvSpPr txBox="1">
            <a:spLocks/>
          </p:cNvSpPr>
          <p:nvPr/>
        </p:nvSpPr>
        <p:spPr>
          <a:xfrm>
            <a:off x="4793044" y="860157"/>
            <a:ext cx="7231695" cy="3807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اعتمدت جميع الدول الأعضاء في الأمم المتحدة في عام 2015 أهداف التنمية المستدامة</a:t>
            </a:r>
            <a:r>
              <a:rPr lang="ar-SA" sz="2000" dirty="0">
                <a:solidFill>
                  <a:srgbClr val="000000"/>
                </a:solidFill>
                <a:latin typeface="ProximaNova"/>
              </a:rPr>
              <a:t> .</a:t>
            </a:r>
          </a:p>
          <a:p>
            <a:pPr algn="r"/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والتي تُعرف أيضًا باسم الأهداف العالمية ، باعتبارها دعوة عالمية للعمل على إنهاء الفقر وحماية الكوكب وضمان تمتع جميع الناس بالسلام والازدهار بحلول عام 2030.</a:t>
            </a:r>
            <a:br>
              <a:rPr lang="ar-SA" sz="2000" dirty="0"/>
            </a:br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أهداف التنمية المستدامة </a:t>
            </a:r>
            <a:r>
              <a:rPr lang="ar-SA" sz="2000" b="0" i="0" dirty="0">
                <a:solidFill>
                  <a:schemeClr val="bg1"/>
                </a:solidFill>
                <a:effectLst/>
                <a:latin typeface="ProximaNova"/>
              </a:rPr>
              <a:t>السبعة عشر متكاملة </a:t>
            </a:r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( أي أنها تدرك أن العمل في مجال ما سيؤثر على النتائج في مجالات أخرى )</a:t>
            </a:r>
          </a:p>
          <a:p>
            <a:pPr algn="r"/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وأن التنمية يجب أن توازن بين الاستدامة الاجتماعية والاقتصادية والبيئية. </a:t>
            </a:r>
            <a:br>
              <a:rPr lang="ar-SA" sz="2000" dirty="0"/>
            </a:br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الجميع بحاجة للوصول إلى هذه الأهداف الطموحة. إن الإبداع والمعرفة والتكنولوجيا والموارد المالية من كل المجتمع أمر ضروري لتحقيق أهداف التنمية المستدامة في كل سياق</a:t>
            </a:r>
            <a:endParaRPr lang="ar-S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80D3B2C8-11AC-7654-3BDE-93ADACFA1887}"/>
              </a:ext>
            </a:extLst>
          </p:cNvPr>
          <p:cNvSpPr txBox="1">
            <a:spLocks/>
          </p:cNvSpPr>
          <p:nvPr/>
        </p:nvSpPr>
        <p:spPr>
          <a:xfrm>
            <a:off x="4848941" y="4825350"/>
            <a:ext cx="7175798" cy="13236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400" dirty="0"/>
              <a:t>مثل : </a:t>
            </a:r>
          </a:p>
          <a:p>
            <a:pPr algn="just"/>
            <a:r>
              <a:rPr lang="ar-SA" sz="2400" dirty="0">
                <a:solidFill>
                  <a:schemeClr val="bg1"/>
                </a:solidFill>
              </a:rPr>
              <a:t>قياس تغير المناخ ، وتحديد التلوث في البر والبحر ، ودعم الزراعة في الدول النامية</a:t>
            </a:r>
            <a:endParaRPr lang="ar-SA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0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3453494" y="356503"/>
            <a:ext cx="7099648" cy="791728"/>
          </a:xfrm>
          <a:prstGeom prst="rect">
            <a:avLst/>
          </a:prstGeom>
        </p:spPr>
        <p:txBody>
          <a:bodyPr/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cs typeface="KufiStandardGK" pitchFamily="2" charset="-78"/>
              </a:rPr>
              <a:t>أسبوع الفضاء </a:t>
            </a:r>
            <a:r>
              <a:rPr lang="ar-SA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cs typeface="KufiStandardGK" pitchFamily="2" charset="-78"/>
              </a:rPr>
              <a:t>والاستدامةالعالمي</a:t>
            </a:r>
            <a:r>
              <a:rPr lang="ar-SA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cs typeface="KufiStandardGK" pitchFamily="2" charset="-78"/>
              </a:rPr>
              <a:t> ٢٠٢٢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824122" y="1160584"/>
            <a:ext cx="3543299" cy="791728"/>
          </a:xfrm>
          <a:prstGeom prst="rect">
            <a:avLst/>
          </a:prstGeom>
        </p:spPr>
        <p:txBody>
          <a:bodyPr/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A-GALAXY-Bold" panose="02000800000000000000" pitchFamily="2" charset="0"/>
                <a:cs typeface="KufiStandardGK" pitchFamily="2" charset="-78"/>
              </a:rPr>
              <a:t>الأهداف العامة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D31787DC-1CA0-F2E8-1999-4D0B95E19121}"/>
              </a:ext>
            </a:extLst>
          </p:cNvPr>
          <p:cNvSpPr txBox="1">
            <a:spLocks/>
          </p:cNvSpPr>
          <p:nvPr/>
        </p:nvSpPr>
        <p:spPr>
          <a:xfrm>
            <a:off x="642165" y="1904270"/>
            <a:ext cx="8596668" cy="67407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/>
              <a:t>رفع الثقافة الفضائية لدى الناس في جميع انحاء العالم وحول الفوائد والمكاسب التي يمكن أن يحققوها ويتلقونها من الفضاء.</a:t>
            </a:r>
            <a:endParaRPr lang="ar-SA" sz="2000" dirty="0">
              <a:ln w="0"/>
              <a:solidFill>
                <a:schemeClr val="bg1"/>
              </a:solidFill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63AD8FD7-3E3D-4E4F-DB93-DA783B6DDF19}"/>
              </a:ext>
            </a:extLst>
          </p:cNvPr>
          <p:cNvSpPr txBox="1">
            <a:spLocks/>
          </p:cNvSpPr>
          <p:nvPr/>
        </p:nvSpPr>
        <p:spPr>
          <a:xfrm>
            <a:off x="642165" y="2706000"/>
            <a:ext cx="8596668" cy="6740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/>
              <a:t>التشجيع على زيادة استخدام الفضاء من أجل التنمية الاقتصادية المستدامة</a:t>
            </a:r>
            <a:endParaRPr lang="ar-SA" sz="200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D533B9C4-CDA6-AFBD-F5F4-4A66827D1DCE}"/>
              </a:ext>
            </a:extLst>
          </p:cNvPr>
          <p:cNvSpPr txBox="1">
            <a:spLocks/>
          </p:cNvSpPr>
          <p:nvPr/>
        </p:nvSpPr>
        <p:spPr>
          <a:xfrm>
            <a:off x="642165" y="3541432"/>
            <a:ext cx="8596668" cy="6740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/>
              <a:t>لقاء الضوء على أهمية الدعم العام للبرامج الفضائية.</a:t>
            </a:r>
            <a:endParaRPr lang="ar-SA" sz="200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68CF7727-B908-0AB4-02EB-3B3428A6EA3A}"/>
              </a:ext>
            </a:extLst>
          </p:cNvPr>
          <p:cNvSpPr txBox="1">
            <a:spLocks/>
          </p:cNvSpPr>
          <p:nvPr/>
        </p:nvSpPr>
        <p:spPr>
          <a:xfrm>
            <a:off x="642165" y="4407307"/>
            <a:ext cx="8596668" cy="67407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dirty="0"/>
              <a:t>اراء الشباب حول العلوم، والتكنولوجيا، والهندسة، والرياضيات.</a:t>
            </a:r>
            <a:br>
              <a:rPr lang="ar-SA" sz="2000" dirty="0"/>
            </a:br>
            <a:r>
              <a:rPr lang="ar-SA" dirty="0"/>
              <a:t>- تعزيز التعاون الدولي في مجال التوعية والتعليم في الفضاء.</a:t>
            </a:r>
            <a:endParaRPr lang="ar-SA" sz="20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الجديد هذا العام ٢٠٢٢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8616203" y="3207813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: المشاركات الطلابية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859901A-4082-10C2-0B54-7467D65BCF72}"/>
              </a:ext>
            </a:extLst>
          </p:cNvPr>
          <p:cNvGraphicFramePr>
            <a:graphicFrameLocks noGrp="1"/>
          </p:cNvGraphicFramePr>
          <p:nvPr/>
        </p:nvGraphicFramePr>
        <p:xfrm>
          <a:off x="582114" y="1172651"/>
          <a:ext cx="7691189" cy="518280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70613">
                  <a:extLst>
                    <a:ext uri="{9D8B030D-6E8A-4147-A177-3AD203B41FA5}">
                      <a16:colId xmlns:a16="http://schemas.microsoft.com/office/drawing/2014/main" val="2322608580"/>
                    </a:ext>
                  </a:extLst>
                </a:gridCol>
                <a:gridCol w="1105854">
                  <a:extLst>
                    <a:ext uri="{9D8B030D-6E8A-4147-A177-3AD203B41FA5}">
                      <a16:colId xmlns:a16="http://schemas.microsoft.com/office/drawing/2014/main" val="3821984343"/>
                    </a:ext>
                  </a:extLst>
                </a:gridCol>
                <a:gridCol w="5514722">
                  <a:extLst>
                    <a:ext uri="{9D8B030D-6E8A-4147-A177-3AD203B41FA5}">
                      <a16:colId xmlns:a16="http://schemas.microsoft.com/office/drawing/2014/main" val="4074220518"/>
                    </a:ext>
                  </a:extLst>
                </a:gridCol>
              </a:tblGrid>
              <a:tr h="855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>
                          <a:effectLst/>
                        </a:rPr>
                        <a:t>المرحلة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>
                          <a:effectLst/>
                        </a:rPr>
                        <a:t>الفعاليات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>
                          <a:effectLst/>
                        </a:rPr>
                        <a:t>الشروط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extLst>
                  <a:ext uri="{0D108BD9-81ED-4DB2-BD59-A6C34878D82A}">
                    <a16:rowId xmlns:a16="http://schemas.microsoft.com/office/drawing/2014/main" val="1055222883"/>
                  </a:ext>
                </a:extLst>
              </a:tr>
              <a:tr h="2494559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الطفولة المبكرة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والابتدائية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الرسوم البيئية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1. شرط التوافق بين الرسوم مع شعار الأسبوع العالمي للفضاء.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2. يجب أن تكون الرسوم على ورق حجم </a:t>
                      </a:r>
                      <a:r>
                        <a:rPr lang="en-US" sz="1800" dirty="0">
                          <a:effectLst/>
                        </a:rPr>
                        <a:t>A3</a:t>
                      </a:r>
                      <a:r>
                        <a:rPr lang="ar-SA" sz="1800" dirty="0">
                          <a:effectLst/>
                        </a:rPr>
                        <a:t> (30×40)    أبيض باستخدام قلم ألوان أو ألوان مائية.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3. يمنع استخدام قلم الرصاص في رسوم الفضاء.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4. تتضمن لوحة الرسم بيانات المتسابق (الاسم ــ الجنس ــ المرحلة ــ العمرــ المدرسة ــ الإدارة التعليمية ــ المنطقة ــ الدولة).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extLst>
                  <a:ext uri="{0D108BD9-81ED-4DB2-BD59-A6C34878D82A}">
                    <a16:rowId xmlns:a16="http://schemas.microsoft.com/office/drawing/2014/main" val="1341843015"/>
                  </a:ext>
                </a:extLst>
              </a:tr>
              <a:tr h="130132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>
                          <a:effectLst/>
                        </a:rPr>
                        <a:t>المقالة العلمية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1ـ شرط التوافق بين المقالة مع شعار يوم الأسبوع العالمي للفضاء.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2. ألا تتجاوز خمس صفحات.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3ـ أن يكون على ورق حجم </a:t>
                      </a:r>
                      <a:r>
                        <a:rPr lang="en-US" sz="1800" dirty="0">
                          <a:effectLst/>
                        </a:rPr>
                        <a:t>A4</a:t>
                      </a:r>
                      <a:r>
                        <a:rPr lang="ar-SA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4ـ  أن تتضمن صور ورسوم بيانية.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extLst>
                  <a:ext uri="{0D108BD9-81ED-4DB2-BD59-A6C34878D82A}">
                    <a16:rowId xmlns:a16="http://schemas.microsoft.com/office/drawing/2014/main" val="4207659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588</Words>
  <Application>Microsoft Office PowerPoint</Application>
  <PresentationFormat>شاشة عريضة</PresentationFormat>
  <Paragraphs>108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AA-GALAXY-Bold</vt:lpstr>
      <vt:lpstr>Arial</vt:lpstr>
      <vt:lpstr>Calibri</vt:lpstr>
      <vt:lpstr>ProximaNova</vt:lpstr>
      <vt:lpstr>Times New Roman</vt:lpstr>
      <vt:lpstr>Trebuchet MS</vt:lpstr>
      <vt:lpstr>Wingdings 3</vt:lpstr>
      <vt:lpstr>واجهة</vt:lpstr>
      <vt:lpstr>أسبوع الفضاء العالمي</vt:lpstr>
      <vt:lpstr>عرض تقديمي في PowerPoint</vt:lpstr>
      <vt:lpstr>عرض تقديمي في PowerPoint</vt:lpstr>
      <vt:lpstr>عرض تقديمي في PowerPoint</vt:lpstr>
      <vt:lpstr>التسجيل في الموقع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اعلان أسبوع الفضاء والاستدامة</vt:lpstr>
      <vt:lpstr>اذاعه مدرسيه</vt:lpstr>
      <vt:lpstr>حائط الكتروني </vt:lpstr>
      <vt:lpstr>بسم الله الرحمن الرحيم 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أسبوع الفضاء العالمي</dc:title>
  <dc:creator>star</dc:creator>
  <cp:lastModifiedBy>وفاء بنت القايد</cp:lastModifiedBy>
  <cp:revision>76</cp:revision>
  <dcterms:created xsi:type="dcterms:W3CDTF">2018-09-15T21:19:51Z</dcterms:created>
  <dcterms:modified xsi:type="dcterms:W3CDTF">2022-10-11T08:44:00Z</dcterms:modified>
</cp:coreProperties>
</file>